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0" r:id="rId3"/>
    <p:sldId id="258" r:id="rId4"/>
    <p:sldId id="374" r:id="rId5"/>
    <p:sldId id="377" r:id="rId6"/>
    <p:sldId id="383" r:id="rId7"/>
    <p:sldId id="382" r:id="rId8"/>
    <p:sldId id="339" r:id="rId9"/>
    <p:sldId id="373" r:id="rId10"/>
    <p:sldId id="389" r:id="rId11"/>
    <p:sldId id="411" r:id="rId12"/>
    <p:sldId id="378" r:id="rId13"/>
    <p:sldId id="390" r:id="rId14"/>
    <p:sldId id="375" r:id="rId15"/>
    <p:sldId id="379" r:id="rId16"/>
    <p:sldId id="380" r:id="rId17"/>
    <p:sldId id="381" r:id="rId18"/>
    <p:sldId id="384" r:id="rId19"/>
    <p:sldId id="385" r:id="rId20"/>
    <p:sldId id="386" r:id="rId21"/>
    <p:sldId id="387" r:id="rId22"/>
    <p:sldId id="388" r:id="rId23"/>
    <p:sldId id="391" r:id="rId24"/>
    <p:sldId id="392" r:id="rId25"/>
    <p:sldId id="393" r:id="rId26"/>
    <p:sldId id="394" r:id="rId27"/>
    <p:sldId id="395" r:id="rId28"/>
    <p:sldId id="396" r:id="rId29"/>
    <p:sldId id="408" r:id="rId30"/>
    <p:sldId id="409" r:id="rId31"/>
    <p:sldId id="376" r:id="rId32"/>
    <p:sldId id="412" r:id="rId33"/>
    <p:sldId id="413" r:id="rId34"/>
    <p:sldId id="414" r:id="rId35"/>
    <p:sldId id="415" r:id="rId36"/>
    <p:sldId id="416" r:id="rId37"/>
    <p:sldId id="419" r:id="rId38"/>
    <p:sldId id="420" r:id="rId39"/>
    <p:sldId id="421" r:id="rId40"/>
    <p:sldId id="422" r:id="rId41"/>
    <p:sldId id="423" r:id="rId42"/>
    <p:sldId id="424" r:id="rId43"/>
  </p:sldIdLst>
  <p:sldSz cx="12192000" cy="6858000"/>
  <p:notesSz cx="12192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3"/>
  </p:normalViewPr>
  <p:slideViewPr>
    <p:cSldViewPr showGuides="1">
      <p:cViewPr varScale="1">
        <p:scale>
          <a:sx n="102" d="100"/>
          <a:sy n="102" d="100"/>
        </p:scale>
        <p:origin x="83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  <a:endParaRPr lang="tr-TR"/>
          </a:p>
          <a:p>
            <a:pPr lvl="1"/>
            <a:r>
              <a:rPr lang="tr-TR"/>
              <a:t>İkinci düzey</a:t>
            </a:r>
            <a:endParaRPr lang="tr-TR"/>
          </a:p>
          <a:p>
            <a:pPr lvl="2"/>
            <a:r>
              <a:rPr lang="tr-TR"/>
              <a:t>Üçüncü düzey</a:t>
            </a:r>
            <a:endParaRPr lang="tr-TR"/>
          </a:p>
          <a:p>
            <a:pPr lvl="3"/>
            <a:r>
              <a:rPr lang="tr-TR"/>
              <a:t>Dördüncü düzey</a:t>
            </a:r>
            <a:endParaRPr lang="tr-TR"/>
          </a:p>
          <a:p>
            <a:pPr lvl="4"/>
            <a:r>
              <a:rPr lang="tr-TR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</a:fld>
            <a:endParaRPr lang="tr-TR"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jpe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7430" y="839078"/>
            <a:ext cx="4919980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tr-TR" sz="320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YZM305</a:t>
            </a:r>
            <a:endParaRPr lang="tr-TR" sz="3200" b="1" dirty="0">
              <a:solidFill>
                <a:srgbClr val="FFFFFF"/>
              </a:solidFill>
              <a:latin typeface="Cambria" panose="02040503050406030204"/>
              <a:cs typeface="Cambria" panose="02040503050406030204"/>
            </a:endParaRPr>
          </a:p>
          <a:p>
            <a:pPr algn="ctr">
              <a:lnSpc>
                <a:spcPts val="3650"/>
              </a:lnSpc>
            </a:pPr>
            <a:r>
              <a:rPr lang="tr-TR" sz="320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YAPAY SİNİR AĞLARI</a:t>
            </a:r>
            <a:endParaRPr sz="3200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" y="2129989"/>
            <a:ext cx="11902440" cy="198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r-TR" b="0" dirty="0">
                <a:solidFill>
                  <a:schemeClr val="bg1"/>
                </a:solidFill>
              </a:rPr>
              <a:t>Çok Katmanlı Algılayıcılar</a:t>
            </a:r>
            <a:br>
              <a:rPr lang="tr-TR" b="0" dirty="0">
                <a:solidFill>
                  <a:schemeClr val="bg1"/>
                </a:solidFill>
              </a:rPr>
            </a:br>
            <a:r>
              <a:rPr lang="tr-TR" b="0" dirty="0">
                <a:solidFill>
                  <a:schemeClr val="bg1"/>
                </a:solidFill>
              </a:rPr>
              <a:t>(</a:t>
            </a:r>
            <a:r>
              <a:rPr lang="tr-TR" dirty="0">
                <a:solidFill>
                  <a:schemeClr val="bg1"/>
                </a:solidFill>
                <a:sym typeface="+mn-ea"/>
              </a:rPr>
              <a:t>Multilayer Perceptrons</a:t>
            </a:r>
            <a:r>
              <a:rPr lang="tr-TR" b="0" dirty="0">
                <a:solidFill>
                  <a:schemeClr val="bg1"/>
                </a:solidFill>
              </a:rPr>
              <a:t>)</a:t>
            </a:r>
            <a:br>
              <a:rPr lang="tr-TR" b="0" dirty="0">
                <a:solidFill>
                  <a:schemeClr val="bg1"/>
                </a:solidFill>
              </a:rPr>
            </a:br>
            <a:endParaRPr lang="tr-TR" sz="40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2877820" y="5118568"/>
            <a:ext cx="6436359" cy="8880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30"/>
              </a:spcBef>
            </a:pPr>
            <a:r>
              <a:rPr lang="tr-TR" b="1" spc="-10" dirty="0" err="1">
                <a:solidFill>
                  <a:srgbClr val="FFFFFF"/>
                </a:solidFill>
              </a:rPr>
              <a:t>Dr.Öğr.Üyesi</a:t>
            </a:r>
            <a:r>
              <a:rPr lang="tr-TR" b="1" spc="-10" dirty="0">
                <a:solidFill>
                  <a:srgbClr val="FFFFFF"/>
                </a:solidFill>
              </a:rPr>
              <a:t> Murat ŞİMŞEK</a:t>
            </a:r>
            <a:endParaRPr lang="tr-TR" b="1" spc="-10" dirty="0">
              <a:solidFill>
                <a:srgbClr val="FFFFFF"/>
              </a:solidFill>
            </a:endParaRPr>
          </a:p>
          <a:p>
            <a:pPr marL="1905" algn="ctr">
              <a:lnSpc>
                <a:spcPct val="100000"/>
              </a:lnSpc>
              <a:spcBef>
                <a:spcPts val="1130"/>
              </a:spcBef>
            </a:pPr>
            <a:r>
              <a:rPr lang="tr-TR" b="1" spc="-1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Ostim Teknik Üniversitesi</a:t>
            </a:r>
            <a:endParaRPr b="1" dirty="0">
              <a:solidFill>
                <a:srgbClr val="FFFFFF"/>
              </a:solidFill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78640" y="6567902"/>
            <a:ext cx="160655" cy="204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mbria" panose="02040503050406030204"/>
                <a:cs typeface="Cambria" panose="02040503050406030204"/>
              </a:rPr>
            </a:fld>
            <a:endParaRPr sz="12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30841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Ağın Çalışma Prensibi: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1. İleri Yayılım (Forward Pass):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Girdi sinyalleri, ağı katman katman geçerek çıktı üretir.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Bu aşamada sadece fonksiyon sinyalleri kullanılır.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2. Geri Yayılım (Backward Pass):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Hesaplanan hatalar (hata sinyalleri) ağ boyunca geri iletilir.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Ağı optimize etmek için gradyan vektörleri hesaplanır.</a:t>
            </a:r>
            <a:endParaRPr lang="tr-TR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Picture 4" descr="fg04_001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038600"/>
            <a:ext cx="656336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608587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 Fonksiyon Sinyalleri (Function </a:t>
            </a:r>
            <a:r>
              <a:rPr lang="tr-TR" sz="3600" dirty="0" err="1">
                <a:solidFill>
                  <a:schemeClr val="bg1"/>
                </a:solidFill>
                <a:latin typeface="Cambria" panose="02040503050406030204" pitchFamily="18" charset="0"/>
              </a:rPr>
              <a:t>Signals</a:t>
            </a: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):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</a:rPr>
              <a:t>Fonksiyon sinyali, ağa girilen bir giriş sinyalidir (uyaran) ve ağa ileri doğru (nöron bazında) yayılır. Ağın çıkış ucunda bir çıkış sinyali olarak ortaya çıkar.</a:t>
            </a:r>
            <a:endParaRPr lang="tr-TR" sz="3600" dirty="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Sinyalleri: Hata sinyali, ağın çıkış nöronundan kaynaklanır ve ağ boyunca geriye doğru (katman katman) </a:t>
            </a:r>
            <a:r>
              <a:rPr lang="tr-TR" sz="3600" dirty="0" err="1">
                <a:solidFill>
                  <a:schemeClr val="bg1"/>
                </a:solidFill>
                <a:latin typeface="Cambria" panose="02040503050406030204" pitchFamily="18" charset="0"/>
              </a:rPr>
              <a:t>yayılır.Çıkış</a:t>
            </a: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 nöronları (hesaplama düğümleri), ağın çıkış katmanını oluşturur. Kalan nöronlar (hesaplama düğümleri) ise gizli katmanları oluşturur.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59517" y="522983"/>
            <a:ext cx="114300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çıktı katmanındaki hata sinyalini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hesaplar ve bu hatayı </a:t>
            </a: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katman </a:t>
            </a:r>
            <a:r>
              <a:rPr kumimoji="0" lang="tr-TR" altLang="tr-TR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katman</a:t>
            </a: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geriye doğru yayar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tr-TR" altLang="tr-T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Bu, her ağırlığın hataya olan katkısını belirlemeyi sağlar. Böylece, ağırlıklar doğru yönde güncelleni</a:t>
            </a:r>
            <a:r>
              <a:rPr lang="tr-TR" altLang="tr-TR" sz="2800" dirty="0">
                <a:solidFill>
                  <a:schemeClr val="bg1"/>
                </a:solidFill>
                <a:latin typeface="Arial" panose="020B0604020202020204" pitchFamily="34" charset="0"/>
              </a:rPr>
              <a:t>r.</a:t>
            </a:r>
            <a:endParaRPr lang="tr-TR" altLang="tr-T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tr-TR" altLang="tr-T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tr-TR" sz="2800" dirty="0">
                <a:solidFill>
                  <a:schemeClr val="bg1"/>
                </a:solidFill>
              </a:rPr>
              <a:t>Algoritma, ağırlıkların nasıl değiştirileceğini belirlemek için </a:t>
            </a:r>
            <a:r>
              <a:rPr lang="tr-TR" sz="2800" b="1" dirty="0">
                <a:solidFill>
                  <a:schemeClr val="bg1"/>
                </a:solidFill>
              </a:rPr>
              <a:t>gradyan iniş yöntemi</a:t>
            </a:r>
            <a:r>
              <a:rPr lang="tr-TR" sz="2800" dirty="0">
                <a:solidFill>
                  <a:schemeClr val="bg1"/>
                </a:solidFill>
              </a:rPr>
              <a:t> kullanır.</a:t>
            </a:r>
            <a:endParaRPr lang="tr-TR" sz="2800" dirty="0">
              <a:solidFill>
                <a:schemeClr val="bg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br>
              <a:rPr lang="tr-TR" sz="2800" dirty="0">
                <a:solidFill>
                  <a:schemeClr val="bg1"/>
                </a:solidFill>
              </a:rPr>
            </a:br>
            <a:r>
              <a:rPr lang="tr-TR" sz="2800" dirty="0">
                <a:solidFill>
                  <a:schemeClr val="bg1"/>
                </a:solidFill>
              </a:rPr>
              <a:t>Bu, hata fonksiyonunun türevine dayanarak ağırlıkları küçük adımlarla optimize eder.</a:t>
            </a: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0539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Her Nöronun Yer Aldığı İki Hesaplama: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1. Fonksiyon Sinyalinin Hesaplanması (Computation of Function Signal):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Girişten başlayarak ağ boyunca ilerleyen hesaplamaları içerir.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2. Gradyan Vektörünün Tahmini (Computation of an Estimate of the Gradient Vector):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Geri yayılım için gerekli olan gradyan vektörünün hesaplanmasını içerir.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9275" y="1087971"/>
            <a:ext cx="8553450" cy="299085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297350"/>
            <a:ext cx="8620125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1099755"/>
            <a:ext cx="10946130" cy="28590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991250"/>
            <a:ext cx="9753600" cy="5762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990600"/>
            <a:ext cx="5505450" cy="2886075"/>
          </a:xfrm>
          <a:prstGeom prst="rect">
            <a:avLst/>
          </a:prstGeom>
        </p:spPr>
      </p:pic>
      <p:pic>
        <p:nvPicPr>
          <p:cNvPr id="8" name="Picture 3" descr="fg04_00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1019665"/>
            <a:ext cx="6295301" cy="469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77" y="4026898"/>
            <a:ext cx="5431373" cy="1459502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78" y="5619811"/>
            <a:ext cx="5431372" cy="1114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286000"/>
            <a:ext cx="4819650" cy="213360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2276475"/>
            <a:ext cx="4829175" cy="2152650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4580192"/>
            <a:ext cx="4510088" cy="984682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1020508"/>
            <a:ext cx="5431372" cy="11144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967721"/>
            <a:ext cx="6858000" cy="3169975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905000" y="44958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Yerel Gradyan (</a:t>
            </a:r>
            <a:r>
              <a:rPr lang="tr-TR" sz="2400" b="1" dirty="0" err="1">
                <a:solidFill>
                  <a:schemeClr val="bg1"/>
                </a:solidFill>
              </a:rPr>
              <a:t>local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r>
              <a:rPr lang="tr-TR" sz="2400" b="1" dirty="0" err="1">
                <a:solidFill>
                  <a:schemeClr val="bg1"/>
                </a:solidFill>
              </a:rPr>
              <a:t>gradient</a:t>
            </a:r>
            <a:r>
              <a:rPr lang="tr-TR" sz="2400" b="1" dirty="0">
                <a:solidFill>
                  <a:schemeClr val="bg1"/>
                </a:solidFill>
              </a:rPr>
              <a:t>)</a:t>
            </a:r>
            <a:r>
              <a:rPr lang="tr-TR" sz="2400" dirty="0">
                <a:solidFill>
                  <a:schemeClr val="bg1"/>
                </a:solidFill>
              </a:rPr>
              <a:t> olarak adlandırılır.</a:t>
            </a:r>
            <a:endParaRPr lang="tr-T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2387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Çok Katmanlı İleri Beslemeli Ağlar (Multilayer Feedforward Networks):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Giriş Katmanı (Input Layer): Kaynak düğümlerini (source nodes) içerir.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Gizli Katmanlar (Hidden Layers): Bir veya daha fazla hesaplama düğümünden (computation nodes) oluşur.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Çıkış Katmanı (Output Layer): Hesaplama düğümlerini içerir.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Sinyal Akışı: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Sinyal, ağ boyunca ileri yönde, katman katman ilerler.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Multilayer Perceptron (MLP):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Bu tür ağlara çok katmanlı algılayıcılar denir.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Başarı Alanları: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Zor ve çeşitli problemlerin çözümünde başarıyla kullanılmıştır.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Eğitim Yöntemi: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Denetimli öğrenme yöntemiyle, hata geri yayılım algoritması (error back-propagation algorithm) kullanılarak eğitilir.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6" name="Resim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069117"/>
            <a:ext cx="11658600" cy="563844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fg04_0040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19200"/>
            <a:ext cx="533400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80117"/>
            <a:ext cx="6005157" cy="151068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713831"/>
            <a:ext cx="6005156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074" y="1330155"/>
            <a:ext cx="5486400" cy="1361349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724991"/>
            <a:ext cx="9636550" cy="2838673"/>
          </a:xfrm>
          <a:prstGeom prst="rect">
            <a:avLst/>
          </a:prstGeom>
        </p:spPr>
      </p:pic>
      <p:pic>
        <p:nvPicPr>
          <p:cNvPr id="15" name="Picture 3" descr="fg04_00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059043"/>
            <a:ext cx="4365492" cy="244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92" y="990600"/>
            <a:ext cx="5962650" cy="20002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3" y="3271837"/>
            <a:ext cx="5982052" cy="320039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25" y="1099755"/>
            <a:ext cx="5334000" cy="1666875"/>
          </a:xfrm>
          <a:prstGeom prst="rect">
            <a:avLst/>
          </a:prstGeom>
        </p:spPr>
      </p:pic>
      <p:pic>
        <p:nvPicPr>
          <p:cNvPr id="11" name="Picture 3" descr="fg04_004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1837"/>
            <a:ext cx="533400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fg04_0050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4403"/>
            <a:ext cx="5105400" cy="42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38481"/>
            <a:ext cx="6248398" cy="254846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1" y="3781908"/>
            <a:ext cx="6248398" cy="19988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097398"/>
            <a:ext cx="11009668" cy="141720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2556"/>
            <a:ext cx="6600825" cy="379095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95" y="3657600"/>
            <a:ext cx="4937464" cy="152399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2073"/>
            <a:ext cx="1114742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Soru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14400"/>
            <a:ext cx="1166622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2073"/>
            <a:ext cx="1114742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Cevap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990600"/>
            <a:ext cx="10847070" cy="5450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2073"/>
            <a:ext cx="1114742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Cevap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90600"/>
            <a:ext cx="1150429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72073"/>
            <a:ext cx="1114742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Cevap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990600"/>
            <a:ext cx="11774170" cy="53581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/>
          <p:cNvPicPr/>
          <p:nvPr/>
        </p:nvPicPr>
        <p:blipFill>
          <a:blip r:embed="rId1"/>
          <a:srcRect b="6572"/>
          <a:stretch>
            <a:fillRect/>
          </a:stretch>
        </p:blipFill>
        <p:spPr>
          <a:xfrm>
            <a:off x="304800" y="1295400"/>
            <a:ext cx="11438255" cy="50736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3200">
                <a:solidFill>
                  <a:schemeClr val="bg1"/>
                </a:solidFill>
              </a:rPr>
              <a:t>Geri Yay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l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m Algoritmas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: </a:t>
            </a:r>
            <a:r>
              <a:rPr lang="" altLang="en-US" sz="3200">
                <a:solidFill>
                  <a:schemeClr val="bg1"/>
                </a:solidFill>
              </a:rPr>
              <a:t>İ</a:t>
            </a:r>
            <a:r>
              <a:rPr lang="en-US" altLang="en-US" sz="3200">
                <a:solidFill>
                  <a:schemeClr val="bg1"/>
                </a:solidFill>
              </a:rPr>
              <a:t>ki A</a:t>
            </a:r>
            <a:r>
              <a:rPr lang="" altLang="en-US" sz="3200">
                <a:solidFill>
                  <a:schemeClr val="bg1"/>
                </a:solidFill>
              </a:rPr>
              <a:t>ş</a:t>
            </a:r>
            <a:r>
              <a:rPr lang="en-US" altLang="en-US" sz="3200">
                <a:solidFill>
                  <a:schemeClr val="bg1"/>
                </a:solidFill>
              </a:rPr>
              <a:t>amal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 Hesaplama</a:t>
            </a: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 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66800"/>
            <a:ext cx="11485245" cy="2644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908425"/>
            <a:ext cx="11485880" cy="14541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02871"/>
            <a:ext cx="11120755" cy="505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3200">
                <a:solidFill>
                  <a:schemeClr val="bg1"/>
                </a:solidFill>
              </a:rPr>
              <a:t>Geri Yay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l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m Algoritmas</a:t>
            </a:r>
            <a:r>
              <a:rPr lang="" altLang="en-US" sz="3200">
                <a:solidFill>
                  <a:schemeClr val="bg1"/>
                </a:solidFill>
              </a:rPr>
              <a:t>ı</a:t>
            </a:r>
            <a:r>
              <a:rPr lang="en-US" altLang="en-US" sz="3200">
                <a:solidFill>
                  <a:schemeClr val="bg1"/>
                </a:solidFill>
              </a:rPr>
              <a:t>: Aktivasyon Fonksiyonu</a:t>
            </a: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 </a:t>
            </a:r>
            <a:endParaRPr lang="tr-TR" sz="24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990600"/>
            <a:ext cx="11642725" cy="441579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64466"/>
            <a:ext cx="11120755" cy="38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2400">
                <a:solidFill>
                  <a:schemeClr val="bg1"/>
                </a:solidFill>
              </a:rPr>
              <a:t>Geri Yay</a:t>
            </a:r>
            <a:r>
              <a:rPr lang="" altLang="en-US" sz="2400">
                <a:solidFill>
                  <a:schemeClr val="bg1"/>
                </a:solidFill>
              </a:rPr>
              <a:t>ı</a:t>
            </a:r>
            <a:r>
              <a:rPr lang="en-US" altLang="en-US" sz="2400">
                <a:solidFill>
                  <a:schemeClr val="bg1"/>
                </a:solidFill>
              </a:rPr>
              <a:t>l</a:t>
            </a:r>
            <a:r>
              <a:rPr lang="" altLang="en-US" sz="2400">
                <a:solidFill>
                  <a:schemeClr val="bg1"/>
                </a:solidFill>
              </a:rPr>
              <a:t>ı</a:t>
            </a:r>
            <a:r>
              <a:rPr lang="en-US" altLang="en-US" sz="2400">
                <a:solidFill>
                  <a:schemeClr val="bg1"/>
                </a:solidFill>
              </a:rPr>
              <a:t>m Algoritmas</a:t>
            </a:r>
            <a:r>
              <a:rPr lang="" altLang="en-US" sz="2400">
                <a:solidFill>
                  <a:schemeClr val="bg1"/>
                </a:solidFill>
              </a:rPr>
              <a:t>ı</a:t>
            </a:r>
            <a:r>
              <a:rPr lang="en-US" altLang="en-US" sz="2400">
                <a:solidFill>
                  <a:schemeClr val="bg1"/>
                </a:solidFill>
              </a:rPr>
              <a:t>: Aktivasyon Fonksiyonu (Lojistik Fonksiyon)</a:t>
            </a:r>
            <a:r>
              <a:rPr lang="tr-TR" sz="12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 </a:t>
            </a:r>
            <a:endParaRPr lang="tr-TR" sz="12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914400"/>
            <a:ext cx="7340600" cy="2171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76600"/>
            <a:ext cx="7416800" cy="1409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4876800"/>
            <a:ext cx="74295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95264"/>
            <a:ext cx="11120755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2000">
                <a:solidFill>
                  <a:schemeClr val="bg1"/>
                </a:solidFill>
              </a:rPr>
              <a:t>Geri Yay</a:t>
            </a:r>
            <a:r>
              <a:rPr lang="" altLang="en-US" sz="2000">
                <a:solidFill>
                  <a:schemeClr val="bg1"/>
                </a:solidFill>
              </a:rPr>
              <a:t>ı</a:t>
            </a:r>
            <a:r>
              <a:rPr lang="en-US" altLang="en-US" sz="2000">
                <a:solidFill>
                  <a:schemeClr val="bg1"/>
                </a:solidFill>
              </a:rPr>
              <a:t>l</a:t>
            </a:r>
            <a:r>
              <a:rPr lang="" altLang="en-US" sz="2000">
                <a:solidFill>
                  <a:schemeClr val="bg1"/>
                </a:solidFill>
              </a:rPr>
              <a:t>ı</a:t>
            </a:r>
            <a:r>
              <a:rPr lang="en-US" altLang="en-US" sz="2000">
                <a:solidFill>
                  <a:schemeClr val="bg1"/>
                </a:solidFill>
              </a:rPr>
              <a:t>m Algoritmas</a:t>
            </a:r>
            <a:r>
              <a:rPr lang="" altLang="en-US" sz="2000">
                <a:solidFill>
                  <a:schemeClr val="bg1"/>
                </a:solidFill>
              </a:rPr>
              <a:t>ı</a:t>
            </a:r>
            <a:r>
              <a:rPr lang="en-US" altLang="en-US" sz="2000">
                <a:solidFill>
                  <a:schemeClr val="bg1"/>
                </a:solidFill>
              </a:rPr>
              <a:t>: Aktivasyon Fonksiyonu (Hiperbolik Tanjant Fonksiyonu)</a:t>
            </a:r>
            <a:r>
              <a:rPr lang="tr-TR" sz="5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 </a:t>
            </a:r>
            <a:endParaRPr lang="tr-TR" sz="5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066800"/>
            <a:ext cx="1054925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0"/>
            <a:ext cx="1052957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2800">
                <a:solidFill>
                  <a:schemeClr val="bg1"/>
                </a:solidFill>
              </a:rPr>
              <a:t>Geri Yay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l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m Algoritmas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: S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ral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 ve Toplu E</a:t>
            </a:r>
            <a:r>
              <a:rPr lang="" altLang="en-US" sz="2800">
                <a:solidFill>
                  <a:schemeClr val="bg1"/>
                </a:solidFill>
              </a:rPr>
              <a:t>ğ</a:t>
            </a:r>
            <a:r>
              <a:rPr lang="en-US" altLang="en-US" sz="2800">
                <a:solidFill>
                  <a:schemeClr val="bg1"/>
                </a:solidFill>
              </a:rPr>
              <a:t>itim Modlar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endParaRPr lang="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66800"/>
            <a:ext cx="11419840" cy="269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86200"/>
            <a:ext cx="11389995" cy="2838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2800">
                <a:solidFill>
                  <a:schemeClr val="bg1"/>
                </a:solidFill>
              </a:rPr>
              <a:t>Geri Yay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l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m Algoritmas</a:t>
            </a:r>
            <a:r>
              <a:rPr lang="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: Toplu E</a:t>
            </a:r>
            <a:r>
              <a:rPr lang="" altLang="en-US" sz="2800">
                <a:solidFill>
                  <a:schemeClr val="bg1"/>
                </a:solidFill>
              </a:rPr>
              <a:t>ğ</a:t>
            </a:r>
            <a:r>
              <a:rPr lang="en-US" altLang="en-US" sz="2800">
                <a:solidFill>
                  <a:schemeClr val="bg1"/>
                </a:solidFill>
              </a:rPr>
              <a:t>itim Modu (Batch Mode)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90600"/>
            <a:ext cx="11472545" cy="294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14800"/>
            <a:ext cx="1147191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2800">
                <a:solidFill>
                  <a:schemeClr val="bg1"/>
                </a:solidFill>
              </a:rPr>
              <a:t>Geri Yay</a:t>
            </a:r>
            <a:r>
              <a:rPr lang="en-US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l</a:t>
            </a:r>
            <a:r>
              <a:rPr lang="en-US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m Algoritmas</a:t>
            </a:r>
            <a:r>
              <a:rPr lang="en-US" altLang="en-US" sz="2800">
                <a:solidFill>
                  <a:schemeClr val="bg1"/>
                </a:solidFill>
              </a:rPr>
              <a:t>ı</a:t>
            </a:r>
            <a:r>
              <a:rPr lang="en-US" altLang="en-US" sz="2800">
                <a:solidFill>
                  <a:schemeClr val="bg1"/>
                </a:solidFill>
              </a:rPr>
              <a:t>: Toplu E</a:t>
            </a:r>
            <a:r>
              <a:rPr lang="en-US" altLang="en-US" sz="2800">
                <a:solidFill>
                  <a:schemeClr val="bg1"/>
                </a:solidFill>
              </a:rPr>
              <a:t>ğ</a:t>
            </a:r>
            <a:r>
              <a:rPr lang="en-US" altLang="en-US" sz="2800">
                <a:solidFill>
                  <a:schemeClr val="bg1"/>
                </a:solidFill>
              </a:rPr>
              <a:t>itim Modu (Batch Mode)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990600"/>
            <a:ext cx="11472545" cy="2943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14800"/>
            <a:ext cx="11471910" cy="26003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altLang="en-US" sz="2800">
                <a:solidFill>
                  <a:schemeClr val="bg1"/>
                </a:solidFill>
              </a:rPr>
              <a:t>SORU</a:t>
            </a:r>
            <a:endParaRPr lang="tr-TR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990600"/>
            <a:ext cx="5784850" cy="32632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15" y="990600"/>
            <a:ext cx="5693410" cy="325691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altLang="en-US" sz="2800">
                <a:solidFill>
                  <a:schemeClr val="bg1"/>
                </a:solidFill>
              </a:rPr>
              <a:t>ÇÖZÜM</a:t>
            </a:r>
            <a:endParaRPr lang="tr-TR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990600"/>
            <a:ext cx="939165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191000"/>
            <a:ext cx="9392285" cy="244665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altLang="en-US" sz="2800">
                <a:solidFill>
                  <a:schemeClr val="bg1"/>
                </a:solidFill>
              </a:rPr>
              <a:t>ÇÖZÜM</a:t>
            </a:r>
            <a:endParaRPr lang="tr-TR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66800"/>
            <a:ext cx="11615420" cy="2525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10000"/>
            <a:ext cx="11631295" cy="2686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Google Shape;194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19200" y="869440"/>
            <a:ext cx="9525000" cy="59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altLang="en-US" sz="2800">
                <a:solidFill>
                  <a:schemeClr val="bg1"/>
                </a:solidFill>
              </a:rPr>
              <a:t>ÇÖZÜM</a:t>
            </a:r>
            <a:endParaRPr lang="tr-TR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0" y="869315"/>
            <a:ext cx="7976235" cy="207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355" y="3047365"/>
            <a:ext cx="7878445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133669"/>
            <a:ext cx="11120755" cy="4438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altLang="en-US" sz="2800">
                <a:solidFill>
                  <a:schemeClr val="bg1"/>
                </a:solidFill>
              </a:rPr>
              <a:t>ÇÖZÜM</a:t>
            </a:r>
            <a:endParaRPr lang="tr-TR" altLang="en-US" sz="280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990600"/>
            <a:ext cx="10951210" cy="5352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799" y="906677"/>
            <a:ext cx="10378531" cy="58652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</a:rPr>
              <a:t>Giriş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network-propag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19200" y="887922"/>
            <a:ext cx="9067800" cy="5100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-35560"/>
            <a:ext cx="11120755" cy="782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Bölüm Organizasyonu</a:t>
            </a:r>
            <a:endParaRPr lang="tr-TR" sz="5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0539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MLP'ler ile Patern Tanıma (MLPs as Pattern Recognizers)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Yüzeyi (Error Surface)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Performans (Performance)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Geri Yayılım Öğrenimi (Tekrar) (Back Propagation Learning - revisited)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Denetimli Öğrenme ve Optimizasyon Problemi (Supervised Learning as an Optimization Problem)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Evrişimli Ağlar (Convolutional Networks)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309" y="2069115"/>
            <a:ext cx="11732261" cy="283859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</a:rPr>
              <a:t>Amaç, ağın tahmin ettiği çıktı ile istenen (doğru) çıktı arasındaki </a:t>
            </a:r>
            <a:r>
              <a:rPr lang="tr-TR" sz="3600" b="1" dirty="0">
                <a:solidFill>
                  <a:schemeClr val="bg1"/>
                </a:solidFill>
              </a:rPr>
              <a:t>hata</a:t>
            </a:r>
            <a:r>
              <a:rPr lang="tr-TR" sz="3600" dirty="0">
                <a:solidFill>
                  <a:schemeClr val="bg1"/>
                </a:solidFill>
              </a:rPr>
              <a:t>yı en aza indirmektir.</a:t>
            </a:r>
            <a:endParaRPr lang="tr-TR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 err="1">
                <a:solidFill>
                  <a:schemeClr val="bg1"/>
                </a:solidFill>
              </a:rPr>
              <a:t>Backpropagation</a:t>
            </a:r>
            <a:r>
              <a:rPr lang="tr-TR" sz="3600" dirty="0">
                <a:solidFill>
                  <a:schemeClr val="bg1"/>
                </a:solidFill>
              </a:rPr>
              <a:t>, </a:t>
            </a:r>
            <a:r>
              <a:rPr lang="tr-TR" sz="3600" b="1" dirty="0">
                <a:solidFill>
                  <a:schemeClr val="bg1"/>
                </a:solidFill>
              </a:rPr>
              <a:t>hata sinyali</a:t>
            </a:r>
            <a:r>
              <a:rPr lang="tr-TR" sz="3600" dirty="0">
                <a:solidFill>
                  <a:schemeClr val="bg1"/>
                </a:solidFill>
              </a:rPr>
              <a:t>ni kullanarak ağırlıkları ve </a:t>
            </a:r>
            <a:r>
              <a:rPr lang="tr-TR" sz="3600" dirty="0" err="1">
                <a:solidFill>
                  <a:schemeClr val="bg1"/>
                </a:solidFill>
              </a:rPr>
              <a:t>bias</a:t>
            </a:r>
            <a:r>
              <a:rPr lang="tr-TR" sz="3600" dirty="0">
                <a:solidFill>
                  <a:schemeClr val="bg1"/>
                </a:solidFill>
              </a:rPr>
              <a:t> değerlerini optimize eder.</a:t>
            </a:r>
            <a:endParaRPr lang="tr-TR" sz="3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33915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İki Tür Sinyal: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1. Fonksiyon Sinyalleri (Function Signals):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İleri yönde propagasyon yapan sinyallerdir. 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2. Hata Sinyalleri (Error Signals):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Geri yayılım sırasında, ağı düzeltmek için kullanılan sinyallerdir.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Picture 3" descr="fg04_0020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5109210" cy="294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4574</Words>
  <Application>WPS Presentation</Application>
  <PresentationFormat>Geniş ekran</PresentationFormat>
  <Paragraphs>230</Paragraphs>
  <Slides>41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3" baseType="lpstr">
      <vt:lpstr>Arial</vt:lpstr>
      <vt:lpstr>SimSun</vt:lpstr>
      <vt:lpstr>Wingdings</vt:lpstr>
      <vt:lpstr>Cambria</vt:lpstr>
      <vt:lpstr>Cambria</vt:lpstr>
      <vt:lpstr>Calibri</vt:lpstr>
      <vt:lpstr>Aptos Display</vt:lpstr>
      <vt:lpstr>Segoe Print</vt:lpstr>
      <vt:lpstr>Aptos</vt:lpstr>
      <vt:lpstr>Microsoft YaHei</vt:lpstr>
      <vt:lpstr>Arial Unicode MS</vt:lpstr>
      <vt:lpstr>Office Teması</vt:lpstr>
      <vt:lpstr>Çok Katmanlı Algılayıcılar (Multilayer Perceptrons) </vt:lpstr>
      <vt:lpstr>Giriş</vt:lpstr>
      <vt:lpstr>Giriş</vt:lpstr>
      <vt:lpstr>Giriş</vt:lpstr>
      <vt:lpstr>Giriş</vt:lpstr>
      <vt:lpstr>Giriş</vt:lpstr>
      <vt:lpstr>Bölüm Organizasyonu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Soru</vt:lpstr>
      <vt:lpstr>Soru</vt:lpstr>
      <vt:lpstr>Cevap</vt:lpstr>
      <vt:lpstr>Cevap</vt:lpstr>
      <vt:lpstr>Hata Geri Yayılım Öğrenimi (Back Propagation Learning)</vt:lpstr>
      <vt:lpstr>Geri Yayılım Algoritması: İki Aşamalı Hesaplama </vt:lpstr>
      <vt:lpstr>Geri Yayılım Algoritması: Aktivasyon Fonksiyonu </vt:lpstr>
      <vt:lpstr>Geri Yayılım Algoritması: Aktivasyon Fonksiyonu (Lojistik Fonksiyon) </vt:lpstr>
      <vt:lpstr>Geri Yayılım Algoritması: Aktivasyon Fonksiyonu (Hiperbolik Tanjant Fonksiyonu) </vt:lpstr>
      <vt:lpstr>Geri Yayılım Algoritması: Sıralı ve Toplu Eğitim Modları</vt:lpstr>
      <vt:lpstr>Geri Yayılım Algoritması: Toplu Eğitim Modu (Batch Mode)</vt:lpstr>
      <vt:lpstr>Geri Yayılım Algoritması: Toplu Eğitim Modu (Batch Mode)</vt:lpstr>
      <vt:lpstr>SORU</vt:lpstr>
      <vt:lpstr>ÇÖZÜM</vt:lpstr>
      <vt:lpstr>ÇÖZÜM</vt:lpstr>
      <vt:lpstr>ÇÖZÜM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</dc:creator>
  <cp:lastModifiedBy>Lab43</cp:lastModifiedBy>
  <cp:revision>121</cp:revision>
  <dcterms:created xsi:type="dcterms:W3CDTF">2024-09-06T12:18:00Z</dcterms:created>
  <dcterms:modified xsi:type="dcterms:W3CDTF">2024-11-18T20:23:13Z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2022-03-31T12:00:00Z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2024-09-06T12:00:00Z</vt:filetime>
  </property>
  <property fmtid="{D5CDD505-2E9C-101B-9397-08002B2CF9AE}" pid="5" name="Producer">
    <vt:lpwstr>Microsoft® PowerPoint® for Microsoft 365</vt:lpwstr>
  </property>
  <property fmtid="{D5CDD505-2E9C-101B-9397-08002B2CF9AE}" pid="6" name="ICV">
    <vt:lpwstr>D59B351E5CCE496399C108A1A1C1B64C_12</vt:lpwstr>
  </property>
  <property fmtid="{D5CDD505-2E9C-101B-9397-08002B2CF9AE}" pid="7" name="KSOProductBuildVer">
    <vt:lpwstr>1033-12.2.0.18911</vt:lpwstr>
  </property>
</Properties>
</file>